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6"/>
  </p:notesMasterIdLst>
  <p:handoutMasterIdLst>
    <p:handoutMasterId r:id="rId18"/>
  </p:handoutMasterIdLst>
  <p:sldIdLst>
    <p:sldId id="257" r:id="rId5"/>
    <p:sldId id="258" r:id="rId7"/>
    <p:sldId id="268" r:id="rId8"/>
    <p:sldId id="262" r:id="rId9"/>
    <p:sldId id="269" r:id="rId10"/>
    <p:sldId id="260" r:id="rId11"/>
    <p:sldId id="270" r:id="rId12"/>
    <p:sldId id="263" r:id="rId13"/>
    <p:sldId id="271" r:id="rId14"/>
    <p:sldId id="272" r:id="rId15"/>
    <p:sldId id="265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17"/>
        <p:guide pos="37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B94C8-1318-4BC0-902A-936B04FB07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98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14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2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1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4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7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55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2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7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4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8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0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1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40.xml"/><Relationship Id="rId3" Type="http://schemas.openxmlformats.org/officeDocument/2006/relationships/image" Target="../media/image6.jpeg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259.xml"/><Relationship Id="rId3" Type="http://schemas.openxmlformats.org/officeDocument/2006/relationships/image" Target="../media/image7.jpeg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2"/>
            </p:custDataLst>
          </p:nvPr>
        </p:nvSpPr>
        <p:spPr>
          <a:xfrm>
            <a:off x="11123613" y="-7938"/>
            <a:ext cx="1068387" cy="1052513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8029575" y="458788"/>
            <a:ext cx="741363" cy="741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>
            <p:custDataLst>
              <p:tags r:id="rId4"/>
            </p:custDataLst>
          </p:nvPr>
        </p:nvSpPr>
        <p:spPr>
          <a:xfrm>
            <a:off x="3287713" y="-7938"/>
            <a:ext cx="1457325" cy="584201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199063" y="5929313"/>
            <a:ext cx="1828800" cy="938212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6"/>
            </p:custDataLst>
          </p:nvPr>
        </p:nvSpPr>
        <p:spPr>
          <a:xfrm>
            <a:off x="10945813" y="6275388"/>
            <a:ext cx="1036637" cy="593725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任意多边形: 形状 8"/>
          <p:cNvSpPr/>
          <p:nvPr>
            <p:custDataLst>
              <p:tags r:id="rId7"/>
            </p:custDataLst>
          </p:nvPr>
        </p:nvSpPr>
        <p:spPr>
          <a:xfrm>
            <a:off x="-19050" y="6184900"/>
            <a:ext cx="787400" cy="673100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KSO_Shape"/>
          <p:cNvSpPr/>
          <p:nvPr>
            <p:custDataLst>
              <p:tags r:id="rId8"/>
            </p:custDataLst>
          </p:nvPr>
        </p:nvSpPr>
        <p:spPr>
          <a:xfrm rot="13141020">
            <a:off x="484188" y="1138238"/>
            <a:ext cx="193675" cy="16986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9"/>
            </p:custDataLst>
          </p:nvPr>
        </p:nvSpPr>
        <p:spPr>
          <a:xfrm rot="17100000">
            <a:off x="822325" y="3236913"/>
            <a:ext cx="215900" cy="19050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10"/>
            </p:custDataLst>
          </p:nvPr>
        </p:nvSpPr>
        <p:spPr>
          <a:xfrm rot="10154805">
            <a:off x="8432800" y="61166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11"/>
            </p:custDataLst>
          </p:nvPr>
        </p:nvSpPr>
        <p:spPr>
          <a:xfrm rot="11738950">
            <a:off x="10777538" y="25606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 184"/>
          <p:cNvSpPr/>
          <p:nvPr>
            <p:custDataLst>
              <p:tags r:id="rId12"/>
            </p:custDataLst>
          </p:nvPr>
        </p:nvSpPr>
        <p:spPr>
          <a:xfrm>
            <a:off x="727075" y="1936750"/>
            <a:ext cx="936625" cy="9366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757714" y="2510565"/>
            <a:ext cx="6676572" cy="902363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2757714" y="3461461"/>
            <a:ext cx="6676572" cy="5905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>
            <a:off x="11123613" y="-7938"/>
            <a:ext cx="1068387" cy="1052513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1481138" y="1231812"/>
            <a:ext cx="1497012" cy="149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4"/>
            </p:custDataLst>
          </p:nvPr>
        </p:nvSpPr>
        <p:spPr>
          <a:xfrm>
            <a:off x="8089900" y="-7938"/>
            <a:ext cx="1047750" cy="420688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4592638" y="5781675"/>
            <a:ext cx="2116137" cy="1087438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>
            <p:custDataLst>
              <p:tags r:id="rId6"/>
            </p:custDataLst>
          </p:nvPr>
        </p:nvSpPr>
        <p:spPr>
          <a:xfrm>
            <a:off x="10945813" y="6275388"/>
            <a:ext cx="1036637" cy="593725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>
            <p:custDataLst>
              <p:tags r:id="rId7"/>
            </p:custDataLst>
          </p:nvPr>
        </p:nvSpPr>
        <p:spPr>
          <a:xfrm>
            <a:off x="-19050" y="6184900"/>
            <a:ext cx="787400" cy="673100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KSO_Shape"/>
          <p:cNvSpPr/>
          <p:nvPr>
            <p:custDataLst>
              <p:tags r:id="rId8"/>
            </p:custDataLst>
          </p:nvPr>
        </p:nvSpPr>
        <p:spPr>
          <a:xfrm rot="10154805">
            <a:off x="9918700" y="490378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9"/>
            </p:custDataLst>
          </p:nvPr>
        </p:nvSpPr>
        <p:spPr>
          <a:xfrm rot="10154805">
            <a:off x="8273266" y="23358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10"/>
            </p:custDataLst>
          </p:nvPr>
        </p:nvSpPr>
        <p:spPr>
          <a:xfrm rot="13326744">
            <a:off x="1309688" y="4641850"/>
            <a:ext cx="628650" cy="55403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11"/>
            </p:custDataLst>
          </p:nvPr>
        </p:nvSpPr>
        <p:spPr>
          <a:xfrm rot="6300000">
            <a:off x="5813425" y="893763"/>
            <a:ext cx="563563" cy="496887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936564" y="2842161"/>
            <a:ext cx="8318872" cy="1173679"/>
          </a:xfrm>
        </p:spPr>
        <p:txBody>
          <a:bodyPr rIns="25400" rtlCol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accent5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编版标题</a:t>
            </a:r>
            <a:endParaRPr noProof="1">
              <a:sym typeface="+mn-ea"/>
            </a:endParaRP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1283025" y="3084363"/>
            <a:ext cx="39160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1283025" y="3894769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ctr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dirty="0"/>
              <a:t> 编辑文本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10"/>
            </p:custDataLst>
          </p:nvPr>
        </p:nvSpPr>
        <p:spPr>
          <a:xfrm>
            <a:off x="1283025" y="3157473"/>
            <a:ext cx="3916008" cy="40893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1283025" y="1977634"/>
            <a:ext cx="3916008" cy="97091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1282700" y="4511997"/>
            <a:ext cx="2135188" cy="409575"/>
          </a:xfrm>
        </p:spPr>
        <p:txBody>
          <a:bodyPr lIns="90170" tIns="46990" rIns="90170" bIns="46990"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1514" y="3430905"/>
            <a:ext cx="5767705" cy="83566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1514" y="4469766"/>
            <a:ext cx="5767705" cy="5759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10"/>
            </p:custDataLst>
          </p:nvPr>
        </p:nvSpPr>
        <p:spPr>
          <a:xfrm>
            <a:off x="5233670" y="3036511"/>
            <a:ext cx="172466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spc="20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480330" y="3571875"/>
            <a:ext cx="3960000" cy="425967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342900" marR="0" indent="-34290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480330" y="2195195"/>
            <a:ext cx="3960000" cy="117221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75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246"/>
            <a:ext cx="720090" cy="60175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4055"/>
            <a:ext cx="1620202" cy="135394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4055"/>
            <a:ext cx="1620202" cy="135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408113" y="2114550"/>
            <a:ext cx="2681287" cy="2681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dirty="0">
              <a:latin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1574800" y="2266950"/>
            <a:ext cx="2378075" cy="2376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4762500" y="3602038"/>
            <a:ext cx="494823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9802813" y="3541713"/>
            <a:ext cx="115887" cy="1158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10299700" y="3541713"/>
            <a:ext cx="115888" cy="1158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9967913" y="3541713"/>
            <a:ext cx="115887" cy="1158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10134600" y="3541713"/>
            <a:ext cx="115888" cy="1158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9"/>
            </p:custDataLst>
          </p:nvPr>
        </p:nvSpPr>
        <p:spPr>
          <a:xfrm rot="237355">
            <a:off x="2771775" y="2308225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10"/>
            </p:custDataLst>
          </p:nvPr>
        </p:nvSpPr>
        <p:spPr>
          <a:xfrm rot="1275228">
            <a:off x="3003550" y="2360613"/>
            <a:ext cx="193675" cy="16986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11"/>
            </p:custDataLst>
          </p:nvPr>
        </p:nvSpPr>
        <p:spPr>
          <a:xfrm rot="2175228">
            <a:off x="3209925" y="2478088"/>
            <a:ext cx="193675" cy="17145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12"/>
            </p:custDataLst>
          </p:nvPr>
        </p:nvSpPr>
        <p:spPr>
          <a:xfrm rot="3075228">
            <a:off x="3363119" y="2640806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KSO_Shape"/>
          <p:cNvSpPr/>
          <p:nvPr>
            <p:custDataLst>
              <p:tags r:id="rId13"/>
            </p:custDataLst>
          </p:nvPr>
        </p:nvSpPr>
        <p:spPr>
          <a:xfrm rot="298659" flipH="1" flipV="1">
            <a:off x="2470150" y="4416425"/>
            <a:ext cx="193675" cy="17145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KSO_Shape"/>
          <p:cNvSpPr/>
          <p:nvPr>
            <p:custDataLst>
              <p:tags r:id="rId14"/>
            </p:custDataLst>
          </p:nvPr>
        </p:nvSpPr>
        <p:spPr>
          <a:xfrm rot="1336532" flipH="1" flipV="1">
            <a:off x="2243138" y="4365625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7" name="KSO_Shape"/>
          <p:cNvSpPr/>
          <p:nvPr>
            <p:custDataLst>
              <p:tags r:id="rId15"/>
            </p:custDataLst>
          </p:nvPr>
        </p:nvSpPr>
        <p:spPr>
          <a:xfrm rot="2236532" flipH="1" flipV="1">
            <a:off x="2039938" y="4243388"/>
            <a:ext cx="193675" cy="16986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8" name="KSO_Shape"/>
          <p:cNvSpPr/>
          <p:nvPr>
            <p:custDataLst>
              <p:tags r:id="rId16"/>
            </p:custDataLst>
          </p:nvPr>
        </p:nvSpPr>
        <p:spPr>
          <a:xfrm rot="3136532" flipH="1" flipV="1">
            <a:off x="1889919" y="4079081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4730750" y="2895613"/>
            <a:ext cx="4979670" cy="564898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4730750" y="3753579"/>
            <a:ext cx="4979670" cy="58110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7" name="等腰三角形 7"/>
          <p:cNvSpPr/>
          <p:nvPr/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8" name="平行四边形 7"/>
          <p:cNvSpPr/>
          <p:nvPr/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-17463" y="-11113"/>
            <a:ext cx="7237413" cy="6892926"/>
          </a:xfrm>
          <a:custGeom>
            <a:avLst/>
            <a:gdLst>
              <a:gd name="connsiteX0" fmla="*/ 1367257 w 7176303"/>
              <a:gd name="connsiteY0" fmla="*/ 0 h 6866674"/>
              <a:gd name="connsiteX1" fmla="*/ 7176303 w 7176303"/>
              <a:gd name="connsiteY1" fmla="*/ 11556 h 6866674"/>
              <a:gd name="connsiteX2" fmla="*/ 4454810 w 7176303"/>
              <a:gd name="connsiteY2" fmla="*/ 6858020 h 6866674"/>
              <a:gd name="connsiteX3" fmla="*/ 0 w 7176303"/>
              <a:gd name="connsiteY3" fmla="*/ 6866674 h 6866674"/>
              <a:gd name="connsiteX4" fmla="*/ 0 w 7176303"/>
              <a:gd name="connsiteY4" fmla="*/ 3283633 h 68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3" h="6866674">
                <a:moveTo>
                  <a:pt x="1367257" y="0"/>
                </a:moveTo>
                <a:lnTo>
                  <a:pt x="7176303" y="11556"/>
                </a:lnTo>
                <a:lnTo>
                  <a:pt x="4454810" y="6858020"/>
                </a:lnTo>
                <a:lnTo>
                  <a:pt x="0" y="6866674"/>
                </a:lnTo>
                <a:lnTo>
                  <a:pt x="0" y="3283633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任意多边形 17"/>
          <p:cNvSpPr/>
          <p:nvPr>
            <p:custDataLst>
              <p:tags r:id="rId4"/>
            </p:custDataLst>
          </p:nvPr>
        </p:nvSpPr>
        <p:spPr>
          <a:xfrm>
            <a:off x="-42863" y="-9525"/>
            <a:ext cx="7269163" cy="6891338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442710" y="1488440"/>
            <a:ext cx="5539740" cy="168783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7484110" y="3242310"/>
            <a:ext cx="4489450" cy="5232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无背景的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 flipV="1">
            <a:off x="8980488" y="5002213"/>
            <a:ext cx="3073400" cy="186531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5" name="等腰三角形 7"/>
          <p:cNvSpPr/>
          <p:nvPr/>
        </p:nvSpPr>
        <p:spPr>
          <a:xfrm>
            <a:off x="4449763" y="5073650"/>
            <a:ext cx="1354137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4972" y="727306"/>
            <a:ext cx="5539523" cy="2751522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75220" y="3491230"/>
            <a:ext cx="4489450" cy="52324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9BC88-DE73-4E30-B58F-9645CC157D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14"/>
          <p:cNvGrpSpPr/>
          <p:nvPr/>
        </p:nvGrpSpPr>
        <p:grpSpPr bwMode="auto">
          <a:xfrm>
            <a:off x="5888038" y="5175250"/>
            <a:ext cx="382587" cy="382588"/>
            <a:chOff x="8997" y="7946"/>
            <a:chExt cx="603" cy="603"/>
          </a:xfrm>
        </p:grpSpPr>
        <p:sp>
          <p:nvSpPr>
            <p:cNvPr id="10" name="Oval 50"/>
            <p:cNvSpPr/>
            <p:nvPr>
              <p:custDataLst>
                <p:tags r:id="rId3"/>
              </p:custDataLst>
            </p:nvPr>
          </p:nvSpPr>
          <p:spPr>
            <a:xfrm>
              <a:off x="8997" y="7946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algn="ctr" fontAlgn="auto">
                <a:buFontTx/>
                <a:buNone/>
                <a:defRPr/>
              </a:pPr>
              <a:endParaRPr lang="en-US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9160" y="8131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fontAlgn="auto">
                <a:buFontTx/>
                <a:buNone/>
                <a:defRPr/>
              </a:pPr>
              <a:endParaRPr lang="en-US" noProof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8"/>
          <p:cNvGrpSpPr/>
          <p:nvPr/>
        </p:nvGrpSpPr>
        <p:grpSpPr bwMode="auto">
          <a:xfrm>
            <a:off x="5888038" y="4059238"/>
            <a:ext cx="382587" cy="382587"/>
            <a:chOff x="8997" y="6189"/>
            <a:chExt cx="603" cy="603"/>
          </a:xfrm>
        </p:grpSpPr>
        <p:sp>
          <p:nvSpPr>
            <p:cNvPr id="13" name="Oval 47"/>
            <p:cNvSpPr/>
            <p:nvPr>
              <p:custDataLst>
                <p:tags r:id="rId5"/>
              </p:custDataLst>
            </p:nvPr>
          </p:nvSpPr>
          <p:spPr>
            <a:xfrm>
              <a:off x="8997" y="6189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algn="ctr" fontAlgn="auto">
                <a:buFontTx/>
                <a:buNone/>
                <a:defRPr/>
              </a:pPr>
              <a:endParaRPr lang="en-US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9160" y="6374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fontAlgn="auto">
                <a:buFontTx/>
                <a:buNone/>
                <a:defRPr/>
              </a:pPr>
              <a:endParaRPr lang="en-US" noProof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22"/>
          <p:cNvGrpSpPr/>
          <p:nvPr/>
        </p:nvGrpSpPr>
        <p:grpSpPr bwMode="auto">
          <a:xfrm>
            <a:off x="5888038" y="2943225"/>
            <a:ext cx="382587" cy="384175"/>
            <a:chOff x="8997" y="4432"/>
            <a:chExt cx="603" cy="603"/>
          </a:xfrm>
        </p:grpSpPr>
        <p:sp>
          <p:nvSpPr>
            <p:cNvPr id="16" name="Oval 44"/>
            <p:cNvSpPr/>
            <p:nvPr>
              <p:custDataLst>
                <p:tags r:id="rId7"/>
              </p:custDataLst>
            </p:nvPr>
          </p:nvSpPr>
          <p:spPr>
            <a:xfrm>
              <a:off x="8997" y="4432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algn="ctr" fontAlgn="auto">
                <a:buFontTx/>
                <a:buNone/>
                <a:defRPr/>
              </a:pPr>
              <a:endParaRPr lang="en-US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Freeform 6"/>
            <p:cNvSpPr/>
            <p:nvPr>
              <p:custDataLst>
                <p:tags r:id="rId8"/>
              </p:custDataLst>
            </p:nvPr>
          </p:nvSpPr>
          <p:spPr bwMode="auto">
            <a:xfrm>
              <a:off x="9160" y="4616"/>
              <a:ext cx="275" cy="234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fontAlgn="auto">
                <a:buFontTx/>
                <a:buNone/>
                <a:defRPr/>
              </a:pPr>
              <a:endParaRPr lang="en-US" noProof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8" name="组合 26"/>
          <p:cNvGrpSpPr/>
          <p:nvPr/>
        </p:nvGrpSpPr>
        <p:grpSpPr bwMode="auto">
          <a:xfrm>
            <a:off x="5888038" y="1827213"/>
            <a:ext cx="382587" cy="382587"/>
            <a:chOff x="8997" y="2674"/>
            <a:chExt cx="603" cy="603"/>
          </a:xfrm>
        </p:grpSpPr>
        <p:sp>
          <p:nvSpPr>
            <p:cNvPr id="19" name="Oval 41"/>
            <p:cNvSpPr/>
            <p:nvPr>
              <p:custDataLst>
                <p:tags r:id="rId9"/>
              </p:custDataLst>
            </p:nvPr>
          </p:nvSpPr>
          <p:spPr>
            <a:xfrm>
              <a:off x="8997" y="2674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algn="ctr" fontAlgn="auto">
                <a:buFontTx/>
                <a:buNone/>
                <a:defRPr/>
              </a:pPr>
              <a:endParaRPr lang="en-US" noProof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Freeform 6"/>
            <p:cNvSpPr/>
            <p:nvPr>
              <p:custDataLst>
                <p:tags r:id="rId10"/>
              </p:custDataLst>
            </p:nvPr>
          </p:nvSpPr>
          <p:spPr bwMode="auto">
            <a:xfrm>
              <a:off x="9160" y="2859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fontAlgn="auto">
                <a:buFontTx/>
                <a:buNone/>
                <a:defRPr/>
              </a:pPr>
              <a:endParaRPr lang="en-US" noProof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1060396" y="2210435"/>
            <a:ext cx="4325937" cy="3348038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6375400" y="1589088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15"/>
          </p:nvPr>
        </p:nvSpPr>
        <p:spPr>
          <a:xfrm>
            <a:off x="6374763" y="2713037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6374763" y="382873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37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6374764" y="494379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1" name="日期占位符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27417-C40F-4BCB-A649-20D5710ADF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8194675" y="3686175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/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849813"/>
            <a:ext cx="12192000" cy="2055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6095" y="1817226"/>
            <a:ext cx="5539522" cy="1858954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心辐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 bwMode="auto">
          <a:xfrm>
            <a:off x="5311775" y="2919413"/>
            <a:ext cx="1536700" cy="1535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 bwMode="auto">
          <a:xfrm>
            <a:off x="6800850" y="4352925"/>
            <a:ext cx="1022350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 bwMode="auto">
          <a:xfrm>
            <a:off x="6800850" y="2000250"/>
            <a:ext cx="1022350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 bwMode="auto">
          <a:xfrm>
            <a:off x="4375150" y="2000250"/>
            <a:ext cx="1020763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 bwMode="auto">
          <a:xfrm>
            <a:off x="4375150" y="4352925"/>
            <a:ext cx="1020763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buFontTx/>
              <a:buNone/>
              <a:defRPr/>
            </a:pPr>
            <a:endParaRPr lang="zh-CN" altLang="en-US" noProof="1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>
          <a:xfrm>
            <a:off x="1170623" y="1803400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/>
          </p:nvPr>
        </p:nvSpPr>
        <p:spPr>
          <a:xfrm>
            <a:off x="1170623" y="2337909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6" name="文本占位符 62"/>
          <p:cNvSpPr>
            <a:spLocks noGrp="1"/>
          </p:cNvSpPr>
          <p:nvPr>
            <p:ph type="body" sz="quarter" idx="15"/>
          </p:nvPr>
        </p:nvSpPr>
        <p:spPr>
          <a:xfrm>
            <a:off x="1170623" y="4079875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7" name="文本占位符 64"/>
          <p:cNvSpPr>
            <a:spLocks noGrp="1"/>
          </p:cNvSpPr>
          <p:nvPr>
            <p:ph type="body" sz="quarter" idx="16"/>
          </p:nvPr>
        </p:nvSpPr>
        <p:spPr>
          <a:xfrm>
            <a:off x="1170623" y="4598631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8" name="文本占位符 62"/>
          <p:cNvSpPr>
            <a:spLocks noGrp="1"/>
          </p:cNvSpPr>
          <p:nvPr>
            <p:ph type="body" sz="quarter" idx="17"/>
          </p:nvPr>
        </p:nvSpPr>
        <p:spPr>
          <a:xfrm>
            <a:off x="8300085" y="1803400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9" name="文本占位符 64"/>
          <p:cNvSpPr>
            <a:spLocks noGrp="1"/>
          </p:cNvSpPr>
          <p:nvPr>
            <p:ph type="body" sz="quarter" idx="18"/>
          </p:nvPr>
        </p:nvSpPr>
        <p:spPr>
          <a:xfrm>
            <a:off x="8300085" y="2325100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70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8300085" y="4079875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71" name="文本占位符 64"/>
          <p:cNvSpPr>
            <a:spLocks noGrp="1"/>
          </p:cNvSpPr>
          <p:nvPr>
            <p:ph type="body" sz="quarter" idx="20"/>
          </p:nvPr>
        </p:nvSpPr>
        <p:spPr>
          <a:xfrm>
            <a:off x="8300085" y="4614384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42D66-09A3-49C8-BD78-0E22FA0EEE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横排四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 descr="image1 (6)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13"/>
          <a:stretch>
            <a:fillRect/>
          </a:stretch>
        </p:blipFill>
        <p:spPr bwMode="auto">
          <a:xfrm>
            <a:off x="-6350" y="7938"/>
            <a:ext cx="12193588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-12700" y="-9525"/>
            <a:ext cx="12204700" cy="3429000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069706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9" name="内容占位符 27"/>
          <p:cNvSpPr>
            <a:spLocks noGrp="1"/>
          </p:cNvSpPr>
          <p:nvPr>
            <p:ph sz="quarter" idx="14"/>
          </p:nvPr>
        </p:nvSpPr>
        <p:spPr>
          <a:xfrm>
            <a:off x="3617204" y="2831301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0" name="内容占位符 27"/>
          <p:cNvSpPr>
            <a:spLocks noGrp="1"/>
          </p:cNvSpPr>
          <p:nvPr>
            <p:ph sz="quarter" idx="15"/>
          </p:nvPr>
        </p:nvSpPr>
        <p:spPr>
          <a:xfrm>
            <a:off x="6164702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1" name="内容占位符 27"/>
          <p:cNvSpPr>
            <a:spLocks noGrp="1"/>
          </p:cNvSpPr>
          <p:nvPr>
            <p:ph sz="quarter" idx="16"/>
          </p:nvPr>
        </p:nvSpPr>
        <p:spPr>
          <a:xfrm>
            <a:off x="8712200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544753" y="987425"/>
            <a:ext cx="5102494" cy="1001713"/>
          </a:xfrm>
        </p:spPr>
        <p:txBody>
          <a:bodyPr/>
          <a:lstStyle>
            <a:lvl1pPr marL="0" indent="0" algn="ctr">
              <a:buNone/>
              <a:defRPr sz="47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CB220-9613-45E2-87AB-1F4CF10BF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32224" y="365125"/>
            <a:ext cx="8215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602585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noProof="1">
                <a:sym typeface="+mn-ea"/>
              </a:rPr>
              <a:t>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38.xml"/><Relationship Id="rId23" Type="http://schemas.openxmlformats.org/officeDocument/2006/relationships/tags" Target="../tags/tag237.xml"/><Relationship Id="rId22" Type="http://schemas.openxmlformats.org/officeDocument/2006/relationships/tags" Target="../tags/tag236.xml"/><Relationship Id="rId21" Type="http://schemas.openxmlformats.org/officeDocument/2006/relationships/tags" Target="../tags/tag235.xml"/><Relationship Id="rId20" Type="http://schemas.openxmlformats.org/officeDocument/2006/relationships/tags" Target="../tags/tag23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3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3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buFontTx/>
              <a:buNone/>
              <a:defRPr sz="1200" dirty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buFontTx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4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5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1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1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7.xml"/><Relationship Id="rId2" Type="http://schemas.openxmlformats.org/officeDocument/2006/relationships/tags" Target="../tags/tag269.xml"/><Relationship Id="rId19" Type="http://schemas.openxmlformats.org/officeDocument/2006/relationships/tags" Target="../tags/tag286.xml"/><Relationship Id="rId18" Type="http://schemas.openxmlformats.org/officeDocument/2006/relationships/tags" Target="../tags/tag285.xml"/><Relationship Id="rId17" Type="http://schemas.openxmlformats.org/officeDocument/2006/relationships/tags" Target="../tags/tag284.xml"/><Relationship Id="rId16" Type="http://schemas.openxmlformats.org/officeDocument/2006/relationships/tags" Target="../tags/tag283.xml"/><Relationship Id="rId15" Type="http://schemas.openxmlformats.org/officeDocument/2006/relationships/tags" Target="../tags/tag282.xml"/><Relationship Id="rId14" Type="http://schemas.openxmlformats.org/officeDocument/2006/relationships/tags" Target="../tags/tag281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1.xml"/><Relationship Id="rId6" Type="http://schemas.openxmlformats.org/officeDocument/2006/relationships/tags" Target="../tags/tag29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29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7" Type="http://schemas.openxmlformats.org/officeDocument/2006/relationships/tags" Target="../tags/tag30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image" Target="../media/image18.png"/><Relationship Id="rId7" Type="http://schemas.openxmlformats.org/officeDocument/2006/relationships/tags" Target="../tags/tag306.xml"/><Relationship Id="rId6" Type="http://schemas.openxmlformats.org/officeDocument/2006/relationships/image" Target="../media/image17.png"/><Relationship Id="rId5" Type="http://schemas.openxmlformats.org/officeDocument/2006/relationships/tags" Target="../tags/tag305.xml"/><Relationship Id="rId4" Type="http://schemas.openxmlformats.org/officeDocument/2006/relationships/image" Target="../media/image16.png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0" Type="http://schemas.openxmlformats.org/officeDocument/2006/relationships/slideLayout" Target="../slideLayouts/slideLayout31.xml"/><Relationship Id="rId1" Type="http://schemas.openxmlformats.org/officeDocument/2006/relationships/tags" Target="../tags/tag30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1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1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image" Target="../media/image21.png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美赛经验分享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17</a:t>
            </a:r>
            <a:r>
              <a:rPr lang="zh-CN" altLang="en-US"/>
              <a:t>级 计算机</a:t>
            </a:r>
            <a:r>
              <a:rPr lang="en-US" altLang="zh-CN"/>
              <a:t> </a:t>
            </a:r>
            <a:r>
              <a:rPr lang="zh-CN" altLang="en-US"/>
              <a:t>徐朕燃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论文写作其他注意事项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63345"/>
            <a:ext cx="5488940" cy="526478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摘要：决定初审是否通过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可从赛题重述、主要结题思路和方法、结论这三个部分抽取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长度稍微超过半页即可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模型检验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敏感性分析：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常理检验：将模型结论与现有规定进行对比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所建立的模型得到在50分钟内返回机场上客区的出租车可以享有“优先权”。</a:t>
            </a:r>
            <a:endParaRPr lang="zh-CN" altLang="en-US" sz="1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浦东机场为了使出租车收益尽量均衡，制定了机制为“持有短途票、出租汽车行驶里程在22公里以内且在一小时内返回的，方可进入缓冲区”。</a:t>
            </a:r>
            <a:endParaRPr lang="zh-CN" altLang="en-US" sz="1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敏感性分析：参数变化对模型效果的影响，检验模型是否稳定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内容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499225" y="1724660"/>
            <a:ext cx="5488940" cy="3752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撰写英文学术论文的一些基本规范：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指代作者时用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we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使用现在时态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使用主动语态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使用简短段落、简单句、简单词和短语即可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在视觉效果上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使用列表</a:t>
            </a:r>
            <a:r>
              <a:rPr lang="en-US" altLang="zh-CN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(1, 2, 3...) </a:t>
            </a:r>
            <a:r>
              <a:rPr lang="zh-CN" altLang="en-US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条分缕析</a:t>
            </a:r>
            <a:endParaRPr lang="zh-CN" altLang="en-US" sz="1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对重要论述加黑，对重要公式单行</a:t>
            </a:r>
            <a:endParaRPr lang="zh-CN" altLang="en-US" sz="1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加入表格和图片</a:t>
            </a:r>
            <a:endParaRPr lang="zh-CN" altLang="en-US" sz="1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内容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999355" y="6327775"/>
            <a:ext cx="6779260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参考资料：《正确写作美国大学生数学建模竞赛论文（第二版）》第三章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其他补充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621155"/>
            <a:ext cx="10515600" cy="1965325"/>
          </a:xfrm>
        </p:spPr>
        <p:txBody>
          <a:bodyPr/>
          <a:p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得奖具有偶然性，建模也就图一乐，只是锻炼短时间内解决问题的能力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和熬夜能力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/>
              <a:t>除去加分，尝试美赛仍然具有意义</a:t>
            </a:r>
            <a:endParaRPr lang="zh-CN" altLang="en-US" sz="2000"/>
          </a:p>
          <a:p>
            <a:pPr lvl="1"/>
            <a:r>
              <a:rPr lang="zh-CN" altLang="en-US"/>
              <a:t>试一试用英文写一篇</a:t>
            </a:r>
            <a:r>
              <a:rPr lang="en-US" altLang="zh-CN"/>
              <a:t>20</a:t>
            </a:r>
            <a:r>
              <a:rPr lang="zh-CN" altLang="en-US"/>
              <a:t>页的长文</a:t>
            </a:r>
            <a:endParaRPr lang="zh-CN" altLang="en-US"/>
          </a:p>
          <a:p>
            <a:pPr lvl="1"/>
            <a:r>
              <a:rPr lang="zh-CN" altLang="en-US"/>
              <a:t>常常会应用到计算机所学专业知识，甚至可能发现自己的兴趣</a:t>
            </a:r>
            <a:endParaRPr lang="zh-CN" altLang="en-US"/>
          </a:p>
          <a:p>
            <a:pPr marL="0" lvl="0" indent="0">
              <a:buNone/>
            </a:pPr>
            <a:endParaRPr lang="en-US" altLang="zh-CN"/>
          </a:p>
        </p:txBody>
      </p:sp>
      <p:sp>
        <p:nvSpPr>
          <p:cNvPr id="2" name="内容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73125" y="4116070"/>
            <a:ext cx="10515600" cy="1983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我码住了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 我看了 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《数学建模》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写作书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模板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+O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奖文章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13874" y="3439871"/>
            <a:ext cx="6676572" cy="590550"/>
          </a:xfrm>
        </p:spPr>
        <p:txBody>
          <a:bodyPr/>
          <a:lstStyle/>
          <a:p>
            <a:r>
              <a:rPr lang="en-US" altLang="zh-CN"/>
              <a:t>THANKS FOR WATCHING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3265805" y="2141538"/>
            <a:ext cx="7692390" cy="3037840"/>
            <a:chOff x="1830" y="3919"/>
            <a:chExt cx="12114" cy="4784"/>
          </a:xfrm>
        </p:grpSpPr>
        <p:sp>
          <p:nvSpPr>
            <p:cNvPr id="48" name="六边形 47"/>
            <p:cNvSpPr/>
            <p:nvPr>
              <p:custDataLst>
                <p:tags r:id="rId2"/>
              </p:custDataLst>
            </p:nvPr>
          </p:nvSpPr>
          <p:spPr>
            <a:xfrm>
              <a:off x="1830" y="4202"/>
              <a:ext cx="1456" cy="1256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六边形 2"/>
            <p:cNvSpPr/>
            <p:nvPr>
              <p:custDataLst>
                <p:tags r:id="rId3"/>
              </p:custDataLst>
            </p:nvPr>
          </p:nvSpPr>
          <p:spPr>
            <a:xfrm>
              <a:off x="2228" y="4510"/>
              <a:ext cx="661" cy="607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六边形 49"/>
            <p:cNvSpPr/>
            <p:nvPr>
              <p:custDataLst>
                <p:tags r:id="rId4"/>
              </p:custDataLst>
            </p:nvPr>
          </p:nvSpPr>
          <p:spPr>
            <a:xfrm>
              <a:off x="1830" y="7235"/>
              <a:ext cx="1456" cy="1256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六边形 6"/>
            <p:cNvSpPr/>
            <p:nvPr>
              <p:custDataLst>
                <p:tags r:id="rId5"/>
              </p:custDataLst>
            </p:nvPr>
          </p:nvSpPr>
          <p:spPr>
            <a:xfrm>
              <a:off x="2228" y="7554"/>
              <a:ext cx="661" cy="61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六边形 53"/>
            <p:cNvSpPr/>
            <p:nvPr>
              <p:custDataLst>
                <p:tags r:id="rId6"/>
              </p:custDataLst>
            </p:nvPr>
          </p:nvSpPr>
          <p:spPr>
            <a:xfrm>
              <a:off x="8113" y="4202"/>
              <a:ext cx="1456" cy="1256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六边形 12"/>
            <p:cNvSpPr/>
            <p:nvPr>
              <p:custDataLst>
                <p:tags r:id="rId7"/>
              </p:custDataLst>
            </p:nvPr>
          </p:nvSpPr>
          <p:spPr>
            <a:xfrm>
              <a:off x="8511" y="4500"/>
              <a:ext cx="661" cy="661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6" name="六边形 55"/>
            <p:cNvSpPr/>
            <p:nvPr>
              <p:custDataLst>
                <p:tags r:id="rId8"/>
              </p:custDataLst>
            </p:nvPr>
          </p:nvSpPr>
          <p:spPr>
            <a:xfrm>
              <a:off x="8113" y="7235"/>
              <a:ext cx="1456" cy="1256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六边形 15"/>
            <p:cNvSpPr/>
            <p:nvPr>
              <p:custDataLst>
                <p:tags r:id="rId9"/>
              </p:custDataLst>
            </p:nvPr>
          </p:nvSpPr>
          <p:spPr>
            <a:xfrm>
              <a:off x="8554" y="7517"/>
              <a:ext cx="574" cy="661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9790" y="3919"/>
              <a:ext cx="4153" cy="641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参赛体验</a:t>
              </a:r>
              <a:endPara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11"/>
              </p:custDataLst>
            </p:nvPr>
          </p:nvSpPr>
          <p:spPr>
            <a:xfrm>
              <a:off x="9790" y="4682"/>
              <a:ext cx="4154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2020.3.6-3.10</a:t>
              </a:r>
              <a:endPara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通宵伤身</a:t>
              </a:r>
              <a:endPara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12"/>
              </p:custDataLst>
            </p:nvPr>
          </p:nvSpPr>
          <p:spPr>
            <a:xfrm>
              <a:off x="9790" y="6953"/>
              <a:ext cx="4153" cy="641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其他补充</a:t>
              </a:r>
              <a:endPara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3"/>
              </p:custDataLst>
            </p:nvPr>
          </p:nvSpPr>
          <p:spPr>
            <a:xfrm>
              <a:off x="9790" y="7734"/>
              <a:ext cx="4154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得奖具有偶然性</a:t>
              </a:r>
              <a:endPara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建模也就图一乐</a:t>
              </a:r>
              <a:endPara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3508" y="3936"/>
              <a:ext cx="4153" cy="641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美赛介绍</a:t>
              </a:r>
              <a:endPara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3508" y="4699"/>
              <a:ext cx="3838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说是美赛，实际上大多是中国学生参加</a:t>
              </a:r>
              <a:endPara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3508" y="6970"/>
              <a:ext cx="4153" cy="641"/>
            </a:xfrm>
            <a:prstGeom prst="rect">
              <a:avLst/>
            </a:prstGeom>
            <a:noFill/>
          </p:spPr>
          <p:txBody>
            <a:bodyPr wrap="square" lIns="91440" tIns="45720" rIns="91440" bIns="0" anchor="b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论文结构和写作</a:t>
              </a:r>
              <a:endPara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3508" y="7751"/>
              <a:ext cx="4154" cy="952"/>
            </a:xfrm>
            <a:prstGeom prst="rect">
              <a:avLst/>
            </a:prstGeom>
            <a:noFill/>
          </p:spPr>
          <p:txBody>
            <a:bodyPr wrap="square" lIns="91440" tIns="0" rIns="91440" bIns="4572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好的模型需要好的介绍</a:t>
              </a:r>
              <a:endPara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4995545" y="845502"/>
            <a:ext cx="4232910" cy="834844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44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b="0" dirty="0">
              <a:solidFill>
                <a:schemeClr val="tx1">
                  <a:lumMod val="85000"/>
                  <a:lumOff val="15000"/>
                </a:schemeClr>
              </a:solidFill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美赛介绍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40740" y="1381125"/>
            <a:ext cx="10515600" cy="4351338"/>
          </a:xfrm>
        </p:spPr>
        <p:txBody>
          <a:bodyPr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A/B/C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题为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MCM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（数学建模），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D/E/F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为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ICM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（交叉学科建模）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2020 MCM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三道题：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sz="1665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1665">
                <a:latin typeface="Times New Roman" panose="02020603050405020304" charset="0"/>
                <a:cs typeface="Times New Roman" panose="02020603050405020304" charset="0"/>
              </a:rPr>
              <a:t>题：帮助渔场管理层预测鲱鱼和鲭鱼随气候变暖的迁徙路线，并做出迁址等对策</a:t>
            </a:r>
            <a:endParaRPr lang="zh-CN" altLang="en-US" sz="1665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sz="1665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1665">
                <a:latin typeface="Times New Roman" panose="02020603050405020304" charset="0"/>
                <a:cs typeface="Times New Roman" panose="02020603050405020304" charset="0"/>
              </a:rPr>
              <a:t>题：怎样的沙堡几何结构才能在潮汐的侵蚀下存在时间最长</a:t>
            </a:r>
            <a:endParaRPr lang="zh-CN" altLang="en-US" sz="1665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sz="1665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1665">
                <a:latin typeface="Times New Roman" panose="02020603050405020304" charset="0"/>
                <a:cs typeface="Times New Roman" panose="02020603050405020304" charset="0"/>
              </a:rPr>
              <a:t>题：根据所给吹风机、微波炉、奶嘴三类产品的评价数据，现有一家公司要推出同类新产品，帮助该公司追踪商品名声、分析该类产品痛点</a:t>
            </a:r>
            <a:endParaRPr lang="zh-CN" altLang="en-US" sz="1665">
              <a:latin typeface="Times New Roman" panose="02020603050405020304" charset="0"/>
              <a:cs typeface="Times New Roman" panose="02020603050405020304" charset="0"/>
            </a:endParaRPr>
          </a:p>
          <a:p>
            <a:pPr lvl="0"/>
            <a:r>
              <a:rPr lang="zh-CN" altLang="en-US" sz="1995">
                <a:latin typeface="Times New Roman" panose="02020603050405020304" charset="0"/>
                <a:cs typeface="Times New Roman" panose="02020603050405020304" charset="0"/>
              </a:rPr>
              <a:t>美赛？实际上大多还是中国学生参加</a:t>
            </a:r>
            <a:endParaRPr lang="zh-CN" altLang="en-US" sz="1995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1295400" y="4373880"/>
          <a:ext cx="9605645" cy="211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235"/>
                <a:gridCol w="1372235"/>
                <a:gridCol w="1372235"/>
                <a:gridCol w="1372235"/>
                <a:gridCol w="1372235"/>
                <a:gridCol w="1372235"/>
                <a:gridCol w="1372235"/>
              </a:tblGrid>
              <a:tr h="49022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参与组数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Foreign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zh-CN" altLang="en-US"/>
                        <a:t>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zh-CN" altLang="en-US"/>
                        <a:t>题</a:t>
                      </a:r>
                      <a:endParaRPr lang="zh-CN" altLang="en-US"/>
                    </a:p>
                  </a:txBody>
                  <a:tcPr/>
                </a:tc>
              </a:tr>
              <a:tr h="540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2018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10670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331(3%)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10339(97%)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2514(24%)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3408(32%)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4748(44%)</a:t>
                      </a:r>
                      <a:endParaRPr lang="en-US" altLang="zh-CN"/>
                    </a:p>
                  </a:txBody>
                  <a:tcPr/>
                </a:tc>
              </a:tr>
              <a:tr h="540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14108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270(2%)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13838(98%)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3872(28%)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5111(36%)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5125(36%)</a:t>
                      </a:r>
                      <a:endParaRPr lang="en-US" altLang="zh-CN"/>
                    </a:p>
                  </a:txBody>
                  <a:tcPr/>
                </a:tc>
              </a:tr>
              <a:tr h="540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13753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无统计数据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无统计数据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3852(28%)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2455(18%)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7446(54%)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美赛介绍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247775"/>
            <a:ext cx="6099175" cy="4351655"/>
          </a:xfrm>
        </p:spPr>
        <p:txBody>
          <a:bodyPr/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特级论文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Outstanding Winner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特级提名论文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Finalist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：进入最后一轮评审</a:t>
            </a:r>
            <a:endParaRPr lang="zh-CN" altLang="en-US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甲级论文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Meritorious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：进入前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7%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乙级论文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Honorable Mention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合格论文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Successful Participation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508635" y="4167505"/>
          <a:ext cx="11269980" cy="216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220"/>
                <a:gridCol w="1252220"/>
                <a:gridCol w="1252220"/>
                <a:gridCol w="1252220"/>
                <a:gridCol w="1252220"/>
                <a:gridCol w="1252220"/>
                <a:gridCol w="1252220"/>
                <a:gridCol w="1252220"/>
                <a:gridCol w="1252220"/>
              </a:tblGrid>
              <a:tr h="54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参与组数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奖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奖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奖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</a:t>
                      </a:r>
                      <a:r>
                        <a:rPr lang="zh-CN" altLang="en-US"/>
                        <a:t>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zh-CN" altLang="en-US"/>
                        <a:t>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不合格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取消资格</a:t>
                      </a:r>
                      <a:endParaRPr lang="zh-CN" altLang="en-US"/>
                    </a:p>
                  </a:txBody>
                  <a:tcPr/>
                </a:tc>
              </a:tr>
              <a:tr h="540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10670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16(1%)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23(1%)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1074(10%)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3574(33%)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5766(54%)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31(1%)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186(1%)</a:t>
                      </a:r>
                      <a:endParaRPr lang="en-US" altLang="zh-CN"/>
                    </a:p>
                  </a:txBody>
                  <a:tcPr/>
                </a:tc>
              </a:tr>
              <a:tr h="540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2019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14108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17(&lt;1%)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25(&lt;1%)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916(6%)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2219(16%)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9635(68%)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1100(8%)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196(1%)</a:t>
                      </a:r>
                      <a:endParaRPr lang="en-US" altLang="zh-CN"/>
                    </a:p>
                  </a:txBody>
                  <a:tcPr/>
                </a:tc>
              </a:tr>
              <a:tr h="540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2020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13753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19(&lt;1%)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180(1%)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839(6%)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3525(26%)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8956(65%)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56(&lt;1%)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177(1%)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内容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422525" y="6327775"/>
            <a:ext cx="9356090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另：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2020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年有一篇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Not Judged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；评审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信息均来源于《正确写作美国大学生数学建模竞赛论文（第二版）》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内容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393180" y="474980"/>
            <a:ext cx="5234305" cy="3340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不合格论文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&amp;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取消资格：抄袭或购买加群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(2019)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等违反竞赛规则的行为、未讨论赛题、未提交报告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评审过程：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筛选：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10-15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分钟阅读时间，评出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奖及以下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终评：多轮评审，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15-30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分钟阅读时间，评审轮数越多，论文评定级别越高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5520" y="1435100"/>
            <a:ext cx="7514590" cy="507936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参赛体验</a:t>
            </a:r>
            <a:endParaRPr lang="zh-CN" altLang="en-US"/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575" y="1435100"/>
            <a:ext cx="8412480" cy="5120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347980"/>
            <a:ext cx="7265035" cy="10020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474345"/>
            <a:ext cx="7292975" cy="7600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参赛体验：赛前准备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63345"/>
            <a:ext cx="6595110" cy="5264785"/>
          </a:xfrm>
        </p:spPr>
        <p:txBody>
          <a:bodyPr/>
          <a:p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培养默契：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国赛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美赛均可试手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在比赛之前拿往年的题进行头脑风暴，看优秀论文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国赛组委会会提供（知网研学 https://cumcm.cnki.net/cumcm），美赛可淘宝等途径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知识储备：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编程：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让我们假设他的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Python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水平不需要准备了</a:t>
            </a:r>
            <a:endParaRPr lang="zh-CN" altLang="en-US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建模：姜启源《数学建模（第五版）》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/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国赛组委会的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MOOC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写作：看完《正确写作美国大学生数学建模竞赛论文》，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LaTEX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未遂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/Word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亦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可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75" y="126365"/>
            <a:ext cx="5010785" cy="3423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0" y="0"/>
            <a:ext cx="5958840" cy="19227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5" y="1841500"/>
            <a:ext cx="4859020" cy="4705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80" y="1888490"/>
            <a:ext cx="3383280" cy="47396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参赛体验：开始熬夜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63345"/>
            <a:ext cx="5661025" cy="5264785"/>
          </a:xfrm>
        </p:spPr>
        <p:txBody>
          <a:bodyPr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赛程为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2020.3.6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上午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-3.10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上午，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题共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个小问，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进度大概如下：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2020.3.6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调研跟踪评分、提取评论关键词的方法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开始写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部分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2020.3.7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数据可视化完成，有一些较为美观的图表，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(a)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(e)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题基本完成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开始写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(a)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(e)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题模型部分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2020.3.8&amp;3.9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卡在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(b)(c)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题中根据时间变化的评分模型构建中，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(d)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来不及了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2020.3.9&amp;3.10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通宵赶论文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题目要求的信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摘要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88430" y="151130"/>
            <a:ext cx="5149850" cy="2625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32930" y="2776220"/>
            <a:ext cx="4705350" cy="2825115"/>
          </a:xfrm>
          <a:prstGeom prst="rect">
            <a:avLst/>
          </a:prstGeom>
        </p:spPr>
      </p:pic>
      <p:sp>
        <p:nvSpPr>
          <p:cNvPr id="11" name="内容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820535" y="5466715"/>
            <a:ext cx="5182870" cy="12992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经验：第一天把调研做好会事半功倍；早点开始写论文总是好的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教训：不要纠结在一个题上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440" y="1783080"/>
            <a:ext cx="4418965" cy="36836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论文结构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63345"/>
            <a:ext cx="5488940" cy="5264785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摘要（不超过一页，要求写在摘要页上）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引言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赛题重述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现有研究成果综述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主要解题思路和方法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假设条件、文中所用数学符号一览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模型设计（针对不同问题）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模型检验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敏感性分析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模型的优缺点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结论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参考文献和代码附录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99355" y="6327775"/>
            <a:ext cx="6779260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参考资料：《正确写作美国大学生数学建模竞赛论文（第二版）》第五章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70" y="117475"/>
            <a:ext cx="4899660" cy="621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330" y="158115"/>
            <a:ext cx="5998845" cy="6129655"/>
          </a:xfrm>
          <a:prstGeom prst="rect">
            <a:avLst/>
          </a:prstGeom>
        </p:spPr>
      </p:pic>
      <p:sp>
        <p:nvSpPr>
          <p:cNvPr id="6" name="内容占位符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9634855" y="117475"/>
            <a:ext cx="2308860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2017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年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题某篇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奖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论文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论文结构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0390" y="1363345"/>
            <a:ext cx="5488940" cy="5264785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摘要（不超过一页，要求写在摘要页上）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引言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赛题重述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现有研究成果综述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主要解题思路和方法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假设条件、文中所用数学符号一览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模型设计（针对不同问题）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模型检验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敏感性分析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模型的优缺点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结论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参考文献和代码附录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999355" y="6327775"/>
            <a:ext cx="6779260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参考资料：《正确写作美国大学生数学建模竞赛论文（第二版）》第五章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201295"/>
            <a:ext cx="6400800" cy="6126480"/>
          </a:xfrm>
          <a:prstGeom prst="rect">
            <a:avLst/>
          </a:prstGeom>
        </p:spPr>
      </p:pic>
      <p:sp>
        <p:nvSpPr>
          <p:cNvPr id="6" name="内容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634855" y="117475"/>
            <a:ext cx="2454275" cy="436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2020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年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题某篇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奖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论文</a:t>
            </a:r>
            <a:endParaRPr lang="zh-C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2380" y="2904490"/>
            <a:ext cx="2495550" cy="4552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73125" y="5328285"/>
            <a:ext cx="1684655" cy="4552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*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7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7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8、19、20、21、22、23、24、27、30、33、37、38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ID" val="custom0_1*i*3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ID" val="custom0_1*i*4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1"/>
  <p:tag name="KSO_WM_UNIT_ID" val="custom0_9*l_h_i*1_4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2"/>
  <p:tag name="KSO_WM_UNIT_ID" val="custom0_9*l_h_i*1_4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1"/>
  <p:tag name="KSO_WM_UNIT_ID" val="custom0_9*l_h_i*1_3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2"/>
  <p:tag name="KSO_WM_UNIT_ID" val="custom0_9*l_h_i*1_3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1"/>
  <p:tag name="KSO_WM_UNIT_ID" val="custom0_9*l_h_i*1_2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2"/>
  <p:tag name="KSO_WM_UNIT_ID" val="custom0_9*l_h_i*1_2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1"/>
  <p:tag name="KSO_WM_UNIT_ID" val="custom0_9*l_h_i*1_1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2"/>
  <p:tag name="KSO_WM_UNIT_ID" val="custom0_9*l_h_i*1_1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52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i*1_2"/>
  <p:tag name="KSO_WM_UNIT_LAYERLEVEL" val="1_1"/>
  <p:tag name="KSO_WM_UNIT_FILL_FORE_SCHEMECOLOR_INDEX" val="5"/>
  <p:tag name="KSO_WM_UNIT_FILL_TYPE" val="1"/>
  <p:tag name="KSO_WM_UNIT_USESOURCEFORMAT_APPLY" val="0"/>
  <p:tag name="KSO_WM_UNIT_HIGHLIGHT" val="0"/>
  <p:tag name="KSO_WM_UNIT_COMPATIBLE" val="0"/>
  <p:tag name="KSO_WM_UNIT_TYPE" val="l_i"/>
  <p:tag name="KSO_WM_UNIT_INDEX" val="1_2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4_1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4_1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2_2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2_2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1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1_2"/>
</p:tagLst>
</file>

<file path=ppt/tags/tag2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3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3_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0_2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2*i*6"/>
  <p:tag name="KSO_WM_TEMPLATE_CATEGORY" val="custom"/>
  <p:tag name="KSO_WM_TEMPLATE_INDEX" val="0"/>
  <p:tag name="KSO_WM_UNIT_INDEX" val="6"/>
  <p:tag name="KSO_WM_UNIT_HIGHLIGHT" val="0"/>
  <p:tag name="KSO_WM_UNIT_COMPATIBLE" val="0"/>
  <p:tag name="KSO_WM_DIAGRAM_GROUP_CODE" val="m1-1"/>
  <p:tag name="KSO_WM_UNIT_LAYERLEVEL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6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62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63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6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TEMPLATE_THUMBS_INDEX" val="1、2、5、6、12、13、16、21、28、29、30、"/>
  <p:tag name="KSO_WM_COMBINE_RELATE_SLIDE_ID" val="background20177529_1"/>
  <p:tag name="KSO_WM_TEMPLATE_SUBCATEGORY" val="combine"/>
</p:tagLst>
</file>

<file path=ppt/tags/tag26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FULL_TEXT_BEAUTIFY_COPY_ID" val="2"/>
</p:tagLst>
</file>

<file path=ppt/tags/tag26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FULL_TEXT_BEAUTIFY_COPY_ID" val="3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FULL_TEXT_BEAUTIFY_COPY_ID" val="15099520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447_4*i*1"/>
  <p:tag name="KSO_WM_TEMPLATE_CATEGORY" val="custom"/>
  <p:tag name="KSO_WM_TEMPLATE_INDEX" val="20204447"/>
  <p:tag name="KSO_WM_UNIT_LAYERLEVEL" val="1"/>
  <p:tag name="KSO_WM_TAG_VERSION" val="1.0"/>
  <p:tag name="KSO_WM_BEAUTIFY_FLAG" val="#wm#"/>
  <p:tag name="KSO_WM_UNIT_USESOURCEFORMAT_APPLY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i*1_1_1"/>
  <p:tag name="KSO_WM_UNIT_LINE_FORE_SCHEMECOLOR_INDEX" val="5"/>
  <p:tag name="KSO_WM_UNIT_LINE_FILL_TYPE" val="2"/>
  <p:tag name="KSO_WM_UNIT_USESOURCEFORMAT_APPLY" val="1"/>
  <p:tag name="KSO_WM_FULL_TEXT_BEAUTIFY_COPY_ID" val="48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VALUE" val="107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x*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FULL_TEXT_BEAUTIFY_COPY_ID" val="49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i*1_3_1"/>
  <p:tag name="KSO_WM_UNIT_LINE_FORE_SCHEMECOLOR_INDEX" val="5"/>
  <p:tag name="KSO_WM_UNIT_LINE_FILL_TYPE" val="2"/>
  <p:tag name="KSO_WM_UNIT_USESOURCEFORMAT_APPLY" val="1"/>
  <p:tag name="KSO_WM_FULL_TEXT_BEAUTIFY_COPY_ID" val="50"/>
</p:tagLst>
</file>

<file path=ppt/tags/tag272.xml><?xml version="1.0" encoding="utf-8"?>
<p:tagLst xmlns:p="http://schemas.openxmlformats.org/presentationml/2006/main">
  <p:tag name="KSO_WM_UNIT_VALUE" val="109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x*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FULL_TEXT_BEAUTIFY_COPY_ID" val="5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i*1_2_1"/>
  <p:tag name="KSO_WM_UNIT_LINE_FORE_SCHEMECOLOR_INDEX" val="5"/>
  <p:tag name="KSO_WM_UNIT_LINE_FILL_TYPE" val="2"/>
  <p:tag name="KSO_WM_UNIT_USESOURCEFORMAT_APPLY" val="1"/>
  <p:tag name="KSO_WM_FULL_TEXT_BEAUTIFY_COPY_ID" val="54"/>
</p:tagLst>
</file>

<file path=ppt/tags/tag274.xml><?xml version="1.0" encoding="utf-8"?>
<p:tagLst xmlns:p="http://schemas.openxmlformats.org/presentationml/2006/main">
  <p:tag name="KSO_WM_UNIT_VALUE" val="117*1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x*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FULL_TEXT_BEAUTIFY_COPY_ID" val="55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i*1_4_1"/>
  <p:tag name="KSO_WM_UNIT_LINE_FORE_SCHEMECOLOR_INDEX" val="5"/>
  <p:tag name="KSO_WM_UNIT_LINE_FILL_TYPE" val="2"/>
  <p:tag name="KSO_WM_UNIT_USESOURCEFORMAT_APPLY" val="1"/>
  <p:tag name="KSO_WM_FULL_TEXT_BEAUTIFY_COPY_ID" val="56"/>
</p:tagLst>
</file>

<file path=ppt/tags/tag276.xml><?xml version="1.0" encoding="utf-8"?>
<p:tagLst xmlns:p="http://schemas.openxmlformats.org/presentationml/2006/main">
  <p:tag name="KSO_WM_UNIT_VALUE" val="117*10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x*1_4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FULL_TEXT_BEAUTIFY_COPY_ID" val="60"/>
</p:tagLst>
</file>

<file path=ppt/tags/tag27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a*1_2_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72"/>
</p:tagLst>
</file>

<file path=ppt/tags/tag278.xml><?xml version="1.0" encoding="utf-8"?>
<p:tagLst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f*1_2_1"/>
  <p:tag name="KSO_WM_UNIT_SUBTYPE" val="a"/>
  <p:tag name="KSO_WM_UNIT_TEXT_FILL_FORE_SCHEMECOLOR_INDEX" val="13"/>
  <p:tag name="KSO_WM_UNIT_TEXT_FILL_TYPE" val="1"/>
  <p:tag name="KSO_WM_UNIT_USESOURCEFORMAT_APPLY" val="1"/>
  <p:tag name="KSO_WM_FULL_TEXT_BEAUTIFY_COPY_ID" val="86"/>
</p:tagLst>
</file>

<file path=ppt/tags/tag27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a*1_4_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f*1_4_1"/>
  <p:tag name="KSO_WM_UNIT_SUBTYPE" val="a"/>
  <p:tag name="KSO_WM_UNIT_TEXT_FILL_FORE_SCHEMECOLOR_INDEX" val="13"/>
  <p:tag name="KSO_WM_UNIT_TEXT_FILL_TYPE" val="1"/>
  <p:tag name="KSO_WM_UNIT_USESOURCEFORMAT_APPLY" val="1"/>
  <p:tag name="KSO_WM_FULL_TEXT_BEAUTIFY_COPY_ID" val="7"/>
</p:tagLst>
</file>

<file path=ppt/tags/tag281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a*1_1_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12"/>
</p:tagLst>
</file>

<file path=ppt/tags/tag282.xml><?xml version="1.0" encoding="utf-8"?>
<p:tagLst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f*1_1_1"/>
  <p:tag name="KSO_WM_UNIT_SUBTYPE" val="a"/>
  <p:tag name="KSO_WM_UNIT_TEXT_FILL_FORE_SCHEMECOLOR_INDEX" val="13"/>
  <p:tag name="KSO_WM_UNIT_TEXT_FILL_TYPE" val="1"/>
  <p:tag name="KSO_WM_UNIT_USESOURCEFORMAT_APPLY" val="1"/>
  <p:tag name="KSO_WM_FULL_TEXT_BEAUTIFY_COPY_ID" val="13"/>
</p:tagLst>
</file>

<file path=ppt/tags/tag28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a*1_3_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15"/>
</p:tagLst>
</file>

<file path=ppt/tags/tag284.xml><?xml version="1.0" encoding="utf-8"?>
<p:tagLst xmlns:p="http://schemas.openxmlformats.org/presentationml/2006/main">
  <p:tag name="KSO_WM_UNIT_COLOR_SCHEME_SHAPE_ID" val="132"/>
  <p:tag name="KSO_WM_UNIT_COLOR_SCHEME_PARENT_PAGE" val="0_4"/>
  <p:tag name="KSO_WM_UNIT_PRESET_TEXT" val="单击此处输入你的正文，文字是您思想的提炼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7"/>
  <p:tag name="KSO_WM_UNIT_ID" val="custom20204447_4*l_h_f*1_3_1"/>
  <p:tag name="KSO_WM_UNIT_SUBTYPE" val="a"/>
  <p:tag name="KSO_WM_UNIT_TEXT_FILL_FORE_SCHEMECOLOR_INDEX" val="13"/>
  <p:tag name="KSO_WM_UNIT_TEXT_FILL_TYPE" val="1"/>
  <p:tag name="KSO_WM_UNIT_USESOURCEFORMAT_APPLY" val="1"/>
  <p:tag name="KSO_WM_FULL_TEXT_BEAUTIFY_COPY_ID" val="16"/>
</p:tagLst>
</file>

<file path=ppt/tags/tag285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7"/>
  <p:tag name="KSO_WM_UNIT_ID" val="custom20204447_4*a*1"/>
  <p:tag name="KSO_WM_UNIT_ISNUMDGMTITLE" val="0"/>
  <p:tag name="KSO_WM_UNIT_TEXT_FILL_FORE_SCHEMECOLOR_INDEX" val="13"/>
  <p:tag name="KSO_WM_UNIT_TEXT_FILL_TYPE" val="1"/>
  <p:tag name="KSO_WM_UNIT_USESOURCEFORMAT_APPLY" val="1"/>
  <p:tag name="KSO_WM_FULL_TEXT_BEAUTIFY_COPY_ID" val="4"/>
</p:tagLst>
</file>

<file path=ppt/tags/tag28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7"/>
  <p:tag name="KSO_WM_SLIDE_ID" val="custom20204447_4"/>
  <p:tag name="KSO_WM_FULL_TEXT_BEAUTIFY_COPY_ID" val="150995202"/>
</p:tagLst>
</file>

<file path=ppt/tags/tag287.xml><?xml version="1.0" encoding="utf-8"?>
<p:tagLst xmlns:p="http://schemas.openxmlformats.org/presentationml/2006/main">
  <p:tag name="KSO_WM_FULL_TEXT_BEAUTIFY_COPY_ID" val="8"/>
</p:tagLst>
</file>

<file path=ppt/tags/tag288.xml><?xml version="1.0" encoding="utf-8"?>
<p:tagLst xmlns:p="http://schemas.openxmlformats.org/presentationml/2006/main">
  <p:tag name="KSO_WM_FULL_TEXT_BEAUTIFY_COPY_ID" val="9"/>
</p:tagLst>
</file>

<file path=ppt/tags/tag289.xml><?xml version="1.0" encoding="utf-8"?>
<p:tagLst xmlns:p="http://schemas.openxmlformats.org/presentationml/2006/main">
  <p:tag name="KSO_WM_UNIT_TABLE_BEAUTIFY" val="smartTable{0457aa17-0d44-4a3d-8ebb-c454475b02c2}"/>
  <p:tag name="KSO_WM_FULL_TEXT_BEAUTIFY_COPY_ID" val="2"/>
  <p:tag name="TABLE_ENDDRAG_ORIGIN_RECT" val="756*147"/>
  <p:tag name="TABLE_ENDDRAG_RECT" val="144*277*756*147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FULL_TEXT_BEAUTIFY_COPY_ID" val="150995212"/>
</p:tagLst>
</file>

<file path=ppt/tags/tag291.xml><?xml version="1.0" encoding="utf-8"?>
<p:tagLst xmlns:p="http://schemas.openxmlformats.org/presentationml/2006/main">
  <p:tag name="KSO_WM_FULL_TEXT_BEAUTIFY_COPY_ID" val="8"/>
</p:tagLst>
</file>

<file path=ppt/tags/tag292.xml><?xml version="1.0" encoding="utf-8"?>
<p:tagLst xmlns:p="http://schemas.openxmlformats.org/presentationml/2006/main">
  <p:tag name="KSO_WM_FULL_TEXT_BEAUTIFY_COPY_ID" val="9"/>
</p:tagLst>
</file>

<file path=ppt/tags/tag293.xml><?xml version="1.0" encoding="utf-8"?>
<p:tagLst xmlns:p="http://schemas.openxmlformats.org/presentationml/2006/main">
  <p:tag name="KSO_WM_UNIT_TABLE_BEAUTIFY" val="smartTable{0457aa17-0d44-4a3d-8ebb-c454475b02c2}"/>
  <p:tag name="KSO_WM_FULL_TEXT_BEAUTIFY_COPY_ID" val="2"/>
  <p:tag name="TABLE_ENDDRAG_ORIGIN_RECT" val="887*190"/>
  <p:tag name="TABLE_ENDDRAG_RECT" val="39*303*887*190"/>
</p:tagLst>
</file>

<file path=ppt/tags/tag294.xml><?xml version="1.0" encoding="utf-8"?>
<p:tagLst xmlns:p="http://schemas.openxmlformats.org/presentationml/2006/main">
  <p:tag name="KSO_WM_FULL_TEXT_BEAUTIFY_COPY_ID" val="9"/>
</p:tagLst>
</file>

<file path=ppt/tags/tag295.xml><?xml version="1.0" encoding="utf-8"?>
<p:tagLst xmlns:p="http://schemas.openxmlformats.org/presentationml/2006/main">
  <p:tag name="KSO_WM_FULL_TEXT_BEAUTIFY_COPY_ID" val="9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FULL_TEXT_BEAUTIFY_COPY_ID" val="150995206"/>
</p:tagLst>
</file>

<file path=ppt/tags/tag297.xml><?xml version="1.0" encoding="utf-8"?>
<p:tagLst xmlns:p="http://schemas.openxmlformats.org/presentationml/2006/main">
  <p:tag name="KSO_WM_FULL_TEXT_BEAUTIFY_COPY_ID" val="8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LIDE_MODEL_TYPE" val="timeline"/>
  <p:tag name="KSO_WM_FULL_TEXT_BEAUTIFY_COPY_ID" val="150995204"/>
</p:tagLst>
</file>

<file path=ppt/tags/tag299.xml><?xml version="1.0" encoding="utf-8"?>
<p:tagLst xmlns:p="http://schemas.openxmlformats.org/presentationml/2006/main">
  <p:tag name="KSO_WM_FULL_TEXT_BEAUTIFY_COPY_ID" val="8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FULL_TEXT_BEAUTIFY_COPY_ID" val="9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LIDE_MODEL_TYPE" val="timeline"/>
  <p:tag name="KSO_WM_FULL_TEXT_BEAUTIFY_COPY_ID" val="150995204"/>
</p:tagLst>
</file>

<file path=ppt/tags/tag302.xml><?xml version="1.0" encoding="utf-8"?>
<p:tagLst xmlns:p="http://schemas.openxmlformats.org/presentationml/2006/main">
  <p:tag name="KSO_WM_FULL_TEXT_BEAUTIFY_COPY_ID" val="8"/>
</p:tagLst>
</file>

<file path=ppt/tags/tag303.xml><?xml version="1.0" encoding="utf-8"?>
<p:tagLst xmlns:p="http://schemas.openxmlformats.org/presentationml/2006/main">
  <p:tag name="KSO_WM_FULL_TEXT_BEAUTIFY_COPY_ID" val="9"/>
</p:tagLst>
</file>

<file path=ppt/tags/tag304.xml><?xml version="1.0" encoding="utf-8"?>
<p:tagLst xmlns:p="http://schemas.openxmlformats.org/presentationml/2006/main">
  <p:tag name="KSO_WM_FULL_TEXT_BEAUTIFY_COPY_ID" val="6"/>
</p:tagLst>
</file>

<file path=ppt/tags/tag305.xml><?xml version="1.0" encoding="utf-8"?>
<p:tagLst xmlns:p="http://schemas.openxmlformats.org/presentationml/2006/main">
  <p:tag name="KSO_WM_FULL_TEXT_BEAUTIFY_COPY_ID" val="10"/>
</p:tagLst>
</file>

<file path=ppt/tags/tag306.xml><?xml version="1.0" encoding="utf-8"?>
<p:tagLst xmlns:p="http://schemas.openxmlformats.org/presentationml/2006/main">
  <p:tag name="KSO_WM_FULL_TEXT_BEAUTIFY_COPY_ID" val="9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LIDE_MODEL_TYPE" val="timeline"/>
  <p:tag name="KSO_WM_FULL_TEXT_BEAUTIFY_COPY_ID" val="150995204"/>
</p:tagLst>
</file>

<file path=ppt/tags/tag308.xml><?xml version="1.0" encoding="utf-8"?>
<p:tagLst xmlns:p="http://schemas.openxmlformats.org/presentationml/2006/main">
  <p:tag name="KSO_WM_FULL_TEXT_BEAUTIFY_COPY_ID" val="8"/>
</p:tagLst>
</file>

<file path=ppt/tags/tag309.xml><?xml version="1.0" encoding="utf-8"?>
<p:tagLst xmlns:p="http://schemas.openxmlformats.org/presentationml/2006/main">
  <p:tag name="KSO_WM_FULL_TEXT_BEAUTIFY_COPY_ID" val="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FULL_TEXT_BEAUTIFY_COPY_ID" val="9"/>
</p:tagLst>
</file>

<file path=ppt/tags/tag311.xml><?xml version="1.0" encoding="utf-8"?>
<p:tagLst xmlns:p="http://schemas.openxmlformats.org/presentationml/2006/main">
  <p:tag name="KSO_WM_FULL_TEXT_BEAUTIFY_COPY_ID" val="9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LIDE_MODEL_TYPE" val="timeline"/>
  <p:tag name="KSO_WM_FULL_TEXT_BEAUTIFY_COPY_ID" val="150995207"/>
</p:tagLst>
</file>

<file path=ppt/tags/tag313.xml><?xml version="1.0" encoding="utf-8"?>
<p:tagLst xmlns:p="http://schemas.openxmlformats.org/presentationml/2006/main">
  <p:tag name="KSO_WM_FULL_TEXT_BEAUTIFY_COPY_ID" val="8"/>
</p:tagLst>
</file>

<file path=ppt/tags/tag314.xml><?xml version="1.0" encoding="utf-8"?>
<p:tagLst xmlns:p="http://schemas.openxmlformats.org/presentationml/2006/main">
  <p:tag name="KSO_WM_FULL_TEXT_BEAUTIFY_COPY_ID" val="9"/>
</p:tagLst>
</file>

<file path=ppt/tags/tag315.xml><?xml version="1.0" encoding="utf-8"?>
<p:tagLst xmlns:p="http://schemas.openxmlformats.org/presentationml/2006/main">
  <p:tag name="KSO_WM_FULL_TEXT_BEAUTIFY_COPY_ID" val="9"/>
</p:tagLst>
</file>

<file path=ppt/tags/tag316.xml><?xml version="1.0" encoding="utf-8"?>
<p:tagLst xmlns:p="http://schemas.openxmlformats.org/presentationml/2006/main">
  <p:tag name="KSO_WM_FULL_TEXT_BEAUTIFY_COPY_ID" val="9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LIDE_MODEL_TYPE" val="timeline"/>
  <p:tag name="KSO_WM_FULL_TEXT_BEAUTIFY_COPY_ID" val="150995207"/>
</p:tagLst>
</file>

<file path=ppt/tags/tag318.xml><?xml version="1.0" encoding="utf-8"?>
<p:tagLst xmlns:p="http://schemas.openxmlformats.org/presentationml/2006/main">
  <p:tag name="KSO_WM_FULL_TEXT_BEAUTIFY_COPY_ID" val="8"/>
</p:tagLst>
</file>

<file path=ppt/tags/tag319.xml><?xml version="1.0" encoding="utf-8"?>
<p:tagLst xmlns:p="http://schemas.openxmlformats.org/presentationml/2006/main">
  <p:tag name="KSO_WM_FULL_TEXT_BEAUTIFY_COPY_ID" val="9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FULL_TEXT_BEAUTIFY_COPY_ID" val="9"/>
</p:tagLst>
</file>

<file path=ppt/tags/tag321.xml><?xml version="1.0" encoding="utf-8"?>
<p:tagLst xmlns:p="http://schemas.openxmlformats.org/presentationml/2006/main">
  <p:tag name="KSO_WM_FULL_TEXT_BEAUTIFY_COPY_ID" val="9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LIDE_MODEL_TYPE" val="timeline"/>
  <p:tag name="KSO_WM_FULL_TEXT_BEAUTIFY_COPY_ID" val="150995207"/>
</p:tagLst>
</file>

<file path=ppt/tags/tag323.xml><?xml version="1.0" encoding="utf-8"?>
<p:tagLst xmlns:p="http://schemas.openxmlformats.org/presentationml/2006/main">
  <p:tag name="KSO_WM_FULL_TEXT_BEAUTIFY_COPY_ID" val="8"/>
</p:tagLst>
</file>

<file path=ppt/tags/tag324.xml><?xml version="1.0" encoding="utf-8"?>
<p:tagLst xmlns:p="http://schemas.openxmlformats.org/presentationml/2006/main">
  <p:tag name="KSO_WM_FULL_TEXT_BEAUTIFY_COPY_ID" val="9"/>
</p:tagLst>
</file>

<file path=ppt/tags/tag325.xml><?xml version="1.0" encoding="utf-8"?>
<p:tagLst xmlns:p="http://schemas.openxmlformats.org/presentationml/2006/main">
  <p:tag name="KSO_WM_FULL_TEXT_BEAUTIFY_COPY_ID" val="9"/>
</p:tagLst>
</file>

<file path=ppt/tags/tag3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FULL_TEXT_BEAUTIFY_COPY_ID" val="150995209"/>
</p:tagLst>
</file>

<file path=ppt/tags/tag32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FULL_TEXT_BEAUTIFY_COPY_ID" val="2"/>
</p:tagLst>
</file>

<file path=ppt/tags/tag32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FULL_TEXT_BEAUTIFY_COPY_ID" val="3"/>
</p:tagLst>
</file>

<file path=ppt/tags/tag3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FULL_TEXT_BEAUTIFY_COPY_ID" val="15099521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8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8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  <p:tag name="KSO_WM_TAG_VERSION" val="1.0"/>
  <p:tag name="KSO_WM_BEAUTIFY_FLAG" val="#wm#"/>
  <p:tag name="KSO_WM_TEMPLATE_CATEGORY" val="custom"/>
  <p:tag name="KSO_WM_TEMPLATE_INDEX" val="20196581"/>
</p:tagLst>
</file>

<file path=ppt/tags/tag9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5959"/>
      </a:accent1>
      <a:accent2>
        <a:srgbClr val="8496B0"/>
      </a:accent2>
      <a:accent3>
        <a:srgbClr val="D7B5C6"/>
      </a:accent3>
      <a:accent4>
        <a:srgbClr val="BCBCBC"/>
      </a:accent4>
      <a:accent5>
        <a:srgbClr val="034A9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4447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718A98"/>
      </a:accent1>
      <a:accent2>
        <a:srgbClr val="798595"/>
      </a:accent2>
      <a:accent3>
        <a:srgbClr val="818092"/>
      </a:accent3>
      <a:accent4>
        <a:srgbClr val="887B90"/>
      </a:accent4>
      <a:accent5>
        <a:srgbClr val="90768D"/>
      </a:accent5>
      <a:accent6>
        <a:srgbClr val="98718A"/>
      </a:accent6>
      <a:hlink>
        <a:srgbClr val="57037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 review">
  <a:themeElements>
    <a:clrScheme name="自定义 1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2208</Words>
  <Application>WPS 演示</Application>
  <PresentationFormat>宽屏</PresentationFormat>
  <Paragraphs>288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汉仪旗黑-85S</vt:lpstr>
      <vt:lpstr>黑体</vt:lpstr>
      <vt:lpstr>Times New Roman</vt:lpstr>
      <vt:lpstr>Arial Unicode MS</vt:lpstr>
      <vt:lpstr>1_Office 主题​​</vt:lpstr>
      <vt:lpstr>2_Office 主题​​</vt:lpstr>
      <vt:lpstr>personal review</vt:lpstr>
      <vt:lpstr>美赛经验分享</vt:lpstr>
      <vt:lpstr>PowerPoint 演示文稿</vt:lpstr>
      <vt:lpstr>美赛介绍</vt:lpstr>
      <vt:lpstr>美赛介绍</vt:lpstr>
      <vt:lpstr>参赛体验</vt:lpstr>
      <vt:lpstr>参赛体验：赛前准备</vt:lpstr>
      <vt:lpstr>参赛体验：开始熬夜</vt:lpstr>
      <vt:lpstr>论文结构</vt:lpstr>
      <vt:lpstr>论文结构</vt:lpstr>
      <vt:lpstr>论文写作其他注意事项</vt:lpstr>
      <vt:lpstr>其他补充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121梦想家</cp:lastModifiedBy>
  <cp:revision>427</cp:revision>
  <dcterms:created xsi:type="dcterms:W3CDTF">2020-09-02T03:34:00Z</dcterms:created>
  <dcterms:modified xsi:type="dcterms:W3CDTF">2020-12-30T06:23:48Z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